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79" r:id="rId3"/>
    <p:sldId id="288" r:id="rId4"/>
    <p:sldId id="257" r:id="rId5"/>
    <p:sldId id="284" r:id="rId6"/>
    <p:sldId id="270" r:id="rId7"/>
    <p:sldId id="271" r:id="rId8"/>
    <p:sldId id="285" r:id="rId9"/>
    <p:sldId id="258" r:id="rId10"/>
    <p:sldId id="261" r:id="rId11"/>
    <p:sldId id="259" r:id="rId12"/>
    <p:sldId id="263" r:id="rId13"/>
    <p:sldId id="277" r:id="rId14"/>
    <p:sldId id="278" r:id="rId15"/>
    <p:sldId id="264" r:id="rId16"/>
    <p:sldId id="292" r:id="rId17"/>
    <p:sldId id="296" r:id="rId18"/>
    <p:sldId id="295" r:id="rId19"/>
    <p:sldId id="298" r:id="rId20"/>
    <p:sldId id="297" r:id="rId21"/>
    <p:sldId id="265" r:id="rId22"/>
    <p:sldId id="266" r:id="rId23"/>
    <p:sldId id="272" r:id="rId24"/>
    <p:sldId id="276" r:id="rId25"/>
    <p:sldId id="267" r:id="rId26"/>
    <p:sldId id="268" r:id="rId27"/>
    <p:sldId id="293" r:id="rId28"/>
    <p:sldId id="275" r:id="rId29"/>
    <p:sldId id="274" r:id="rId30"/>
    <p:sldId id="294" r:id="rId31"/>
    <p:sldId id="289" r:id="rId32"/>
    <p:sldId id="286" r:id="rId33"/>
    <p:sldId id="287" r:id="rId34"/>
    <p:sldId id="290" r:id="rId35"/>
    <p:sldId id="283" r:id="rId36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entury Gothic" panose="020B0502020202020204" pitchFamily="34" charset="0"/>
      <p:regular r:id="rId42"/>
      <p:bold r:id="rId43"/>
      <p:italic r:id="rId44"/>
      <p:boldItalic r:id="rId45"/>
    </p:embeddedFont>
    <p:embeddedFont>
      <p:font typeface="Maven Pro" panose="020B0604020202020204" charset="0"/>
      <p:regular r:id="rId46"/>
      <p:bold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8" roundtripDataSignature="AMtx7mhJNjJfJPFJ4Hr1Kz7G5mpC3+KC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40" autoAdjust="0"/>
    <p:restoredTop sz="94660"/>
  </p:normalViewPr>
  <p:slideViewPr>
    <p:cSldViewPr snapToGrid="0">
      <p:cViewPr varScale="1">
        <p:scale>
          <a:sx n="87" d="100"/>
          <a:sy n="87" d="100"/>
        </p:scale>
        <p:origin x="43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5548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21537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8077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0569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070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9412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1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8" name="Google Shape;28;p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6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5" name="Google Shape;35;p16"/>
          <p:cNvSpPr txBox="1"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6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cap="none">
                <a:solidFill>
                  <a:schemeClr val="accent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6"/>
          <p:cNvSpPr txBox="1">
            <a:spLocks noGrp="1"/>
          </p:cNvSpPr>
          <p:nvPr>
            <p:ph type="dt" idx="10"/>
          </p:nvPr>
        </p:nvSpPr>
        <p:spPr>
          <a:xfrm rot="5400000">
            <a:off x="10089390" y="1792223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ftr" idx="11"/>
          </p:nvPr>
        </p:nvSpPr>
        <p:spPr>
          <a:xfrm rot="5400000">
            <a:off x="8959592" y="3226820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sldNum" idx="12"/>
          </p:nvPr>
        </p:nvSpPr>
        <p:spPr>
          <a:xfrm>
            <a:off x="10351008" y="292608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2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31" name="Google Shape;131;p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5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5"/>
            <p:cNvSpPr/>
            <p:nvPr/>
          </p:nvSpPr>
          <p:spPr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5"/>
            <p:cNvSpPr/>
            <p:nvPr/>
          </p:nvSpPr>
          <p:spPr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l" t="t" r="r" b="b"/>
              <a:pathLst>
                <a:path w="7104" h="2856" extrusionOk="0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39" name="Google Shape;139;p25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5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42" name="Google Shape;142;p25"/>
          <p:cNvSpPr txBox="1">
            <a:spLocks noGrp="1"/>
          </p:cNvSpPr>
          <p:nvPr>
            <p:ph type="body" idx="1"/>
          </p:nvPr>
        </p:nvSpPr>
        <p:spPr>
          <a:xfrm>
            <a:off x="1154956" y="553666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aption">
  <p:cSld name="Title and Caption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2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49" name="Google Shape;149;p2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6"/>
            <p:cNvSpPr/>
            <p:nvPr/>
          </p:nvSpPr>
          <p:spPr>
            <a:xfrm rot="-589932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6"/>
            <p:cNvSpPr/>
            <p:nvPr/>
          </p:nvSpPr>
          <p:spPr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 extrusionOk="0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57" name="Google Shape;157;p26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body" idx="1"/>
          </p:nvPr>
        </p:nvSpPr>
        <p:spPr>
          <a:xfrm>
            <a:off x="1154954" y="3543300"/>
            <a:ext cx="8825659" cy="24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6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with Caption">
  <p:cSld name="Quote with Caption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2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66" name="Google Shape;166;p2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7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7"/>
            <p:cNvSpPr/>
            <p:nvPr/>
          </p:nvSpPr>
          <p:spPr>
            <a:xfrm rot="-589932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7"/>
            <p:cNvSpPr/>
            <p:nvPr/>
          </p:nvSpPr>
          <p:spPr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74" name="Google Shape;174;p27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75" name="Google Shape;175;p27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  <p:sp>
        <p:nvSpPr>
          <p:cNvPr id="176" name="Google Shape;176;p27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77" name="Google Shape;177;p27"/>
          <p:cNvSpPr txBox="1"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1945945" y="3678766"/>
            <a:ext cx="7725772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 b="0" i="0" cap="small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ame Card">
  <p:cSld name="Name Card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2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86" name="Google Shape;186;p2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8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8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8"/>
            <p:cNvSpPr/>
            <p:nvPr/>
          </p:nvSpPr>
          <p:spPr>
            <a:xfrm rot="-589932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8"/>
            <p:cNvSpPr/>
            <p:nvPr/>
          </p:nvSpPr>
          <p:spPr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94" name="Google Shape;194;p28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95" name="Google Shape;195;p28"/>
          <p:cNvSpPr txBox="1"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8"/>
          <p:cNvSpPr txBox="1"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28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8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9"/>
          <p:cNvSpPr txBox="1"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04" name="Google Shape;204;p29"/>
          <p:cNvSpPr txBox="1">
            <a:spLocks noGrp="1"/>
          </p:cNvSpPr>
          <p:nvPr>
            <p:ph type="body" idx="2"/>
          </p:nvPr>
        </p:nvSpPr>
        <p:spPr>
          <a:xfrm>
            <a:off x="1154954" y="3193561"/>
            <a:ext cx="3129168" cy="283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05" name="Google Shape;205;p29"/>
          <p:cNvSpPr txBox="1">
            <a:spLocks noGrp="1"/>
          </p:cNvSpPr>
          <p:nvPr>
            <p:ph type="body" idx="3"/>
          </p:nvPr>
        </p:nvSpPr>
        <p:spPr>
          <a:xfrm>
            <a:off x="4512721" y="2603502"/>
            <a:ext cx="314538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06" name="Google Shape;206;p29"/>
          <p:cNvSpPr txBox="1">
            <a:spLocks noGrp="1"/>
          </p:cNvSpPr>
          <p:nvPr>
            <p:ph type="body" idx="4"/>
          </p:nvPr>
        </p:nvSpPr>
        <p:spPr>
          <a:xfrm>
            <a:off x="4512721" y="3193561"/>
            <a:ext cx="3145380" cy="2833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07" name="Google Shape;207;p29"/>
          <p:cNvSpPr txBox="1">
            <a:spLocks noGrp="1"/>
          </p:cNvSpPr>
          <p:nvPr>
            <p:ph type="body" idx="5"/>
          </p:nvPr>
        </p:nvSpPr>
        <p:spPr>
          <a:xfrm>
            <a:off x="7886700" y="2617299"/>
            <a:ext cx="3161029" cy="576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08" name="Google Shape;208;p29"/>
          <p:cNvSpPr txBox="1">
            <a:spLocks noGrp="1"/>
          </p:cNvSpPr>
          <p:nvPr>
            <p:ph type="body" idx="6"/>
          </p:nvPr>
        </p:nvSpPr>
        <p:spPr>
          <a:xfrm>
            <a:off x="7886700" y="3193561"/>
            <a:ext cx="3164719" cy="2833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4403971" y="2569633"/>
            <a:ext cx="0" cy="3492499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784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7772401" y="2569633"/>
            <a:ext cx="0" cy="3492499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784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1" name="Google Shape;211;p29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9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30"/>
          <p:cNvSpPr txBox="1"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17" name="Google Shape;217;p30"/>
          <p:cNvSpPr>
            <a:spLocks noGrp="1"/>
          </p:cNvSpPr>
          <p:nvPr>
            <p:ph type="pic" idx="2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218" name="Google Shape;218;p30"/>
          <p:cNvSpPr txBox="1">
            <a:spLocks noGrp="1"/>
          </p:cNvSpPr>
          <p:nvPr>
            <p:ph type="body" idx="3"/>
          </p:nvPr>
        </p:nvSpPr>
        <p:spPr>
          <a:xfrm>
            <a:off x="1154953" y="5109107"/>
            <a:ext cx="3050437" cy="91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19" name="Google Shape;219;p30"/>
          <p:cNvSpPr txBox="1">
            <a:spLocks noGrp="1"/>
          </p:cNvSpPr>
          <p:nvPr>
            <p:ph type="body" idx="4"/>
          </p:nvPr>
        </p:nvSpPr>
        <p:spPr>
          <a:xfrm>
            <a:off x="4572537" y="4532846"/>
            <a:ext cx="3046766" cy="651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20" name="Google Shape;220;p30"/>
          <p:cNvSpPr>
            <a:spLocks noGrp="1"/>
          </p:cNvSpPr>
          <p:nvPr>
            <p:ph type="pic" idx="5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221" name="Google Shape;221;p30"/>
          <p:cNvSpPr txBox="1">
            <a:spLocks noGrp="1"/>
          </p:cNvSpPr>
          <p:nvPr>
            <p:ph type="body" idx="6"/>
          </p:nvPr>
        </p:nvSpPr>
        <p:spPr>
          <a:xfrm>
            <a:off x="4568865" y="5184002"/>
            <a:ext cx="3050438" cy="843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22" name="Google Shape;222;p30"/>
          <p:cNvSpPr txBox="1">
            <a:spLocks noGrp="1"/>
          </p:cNvSpPr>
          <p:nvPr>
            <p:ph type="body" idx="7"/>
          </p:nvPr>
        </p:nvSpPr>
        <p:spPr>
          <a:xfrm>
            <a:off x="7983434" y="4532847"/>
            <a:ext cx="3050438" cy="65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23" name="Google Shape;223;p30"/>
          <p:cNvSpPr>
            <a:spLocks noGrp="1"/>
          </p:cNvSpPr>
          <p:nvPr>
            <p:ph type="pic" idx="8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224" name="Google Shape;224;p30"/>
          <p:cNvSpPr txBox="1">
            <a:spLocks noGrp="1"/>
          </p:cNvSpPr>
          <p:nvPr>
            <p:ph type="body" idx="9"/>
          </p:nvPr>
        </p:nvSpPr>
        <p:spPr>
          <a:xfrm>
            <a:off x="7983434" y="5184001"/>
            <a:ext cx="3050437" cy="843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225" name="Google Shape;225;p30"/>
          <p:cNvCxnSpPr/>
          <p:nvPr/>
        </p:nvCxnSpPr>
        <p:spPr>
          <a:xfrm>
            <a:off x="4388153" y="2603500"/>
            <a:ext cx="0" cy="3517594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6" name="Google Shape;226;p30"/>
          <p:cNvCxnSpPr/>
          <p:nvPr/>
        </p:nvCxnSpPr>
        <p:spPr>
          <a:xfrm>
            <a:off x="7801905" y="2603500"/>
            <a:ext cx="0" cy="34925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7" name="Google Shape;227;p30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31"/>
          <p:cNvSpPr txBox="1">
            <a:spLocks noGrp="1"/>
          </p:cNvSpPr>
          <p:nvPr>
            <p:ph type="body" idx="1"/>
          </p:nvPr>
        </p:nvSpPr>
        <p:spPr>
          <a:xfrm rot="5400000">
            <a:off x="3827511" y="-69056"/>
            <a:ext cx="3416300" cy="876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33" name="Google Shape;233;p31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3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38" name="Google Shape;238;p3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2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2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2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2"/>
            <p:cNvSpPr/>
            <p:nvPr/>
          </p:nvSpPr>
          <p:spPr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2"/>
            <p:cNvSpPr/>
            <p:nvPr/>
          </p:nvSpPr>
          <p:spPr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47" name="Google Shape;247;p32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48" name="Google Shape;248;p32"/>
          <p:cNvSpPr txBox="1">
            <a:spLocks noGrp="1"/>
          </p:cNvSpPr>
          <p:nvPr>
            <p:ph type="title"/>
          </p:nvPr>
        </p:nvSpPr>
        <p:spPr>
          <a:xfrm rot="5400000">
            <a:off x="6909428" y="2945796"/>
            <a:ext cx="4748589" cy="1413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32"/>
          <p:cNvSpPr txBox="1">
            <a:spLocks noGrp="1"/>
          </p:cNvSpPr>
          <p:nvPr>
            <p:ph type="body" idx="1"/>
          </p:nvPr>
        </p:nvSpPr>
        <p:spPr>
          <a:xfrm rot="5400000">
            <a:off x="1904432" y="528990"/>
            <a:ext cx="4748590" cy="6247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50" name="Google Shape;250;p32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32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3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7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7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49" name="Google Shape;49;p1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8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8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8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8"/>
            <p:cNvSpPr/>
            <p:nvPr/>
          </p:nvSpPr>
          <p:spPr>
            <a:xfrm rot="-5677511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8"/>
            <p:cNvSpPr/>
            <p:nvPr/>
          </p:nvSpPr>
          <p:spPr>
            <a:xfrm rot="-54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58" name="Google Shape;58;p18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59" name="Google Shape;59;p18"/>
          <p:cNvSpPr txBox="1"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8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4825158" cy="341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8" name="Google Shape;68;p19"/>
          <p:cNvSpPr txBox="1">
            <a:spLocks noGrp="1"/>
          </p:cNvSpPr>
          <p:nvPr>
            <p:ph type="body" idx="2"/>
          </p:nvPr>
        </p:nvSpPr>
        <p:spPr>
          <a:xfrm>
            <a:off x="6208712" y="2603500"/>
            <a:ext cx="4825159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9" name="Google Shape;69;p19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0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body" idx="2"/>
          </p:nvPr>
        </p:nvSpPr>
        <p:spPr>
          <a:xfrm>
            <a:off x="1154954" y="3179762"/>
            <a:ext cx="4825158" cy="2840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3"/>
          </p:nvPr>
        </p:nvSpPr>
        <p:spPr>
          <a:xfrm>
            <a:off x="6208712" y="2603500"/>
            <a:ext cx="482515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body" idx="4"/>
          </p:nvPr>
        </p:nvSpPr>
        <p:spPr>
          <a:xfrm>
            <a:off x="6208710" y="3179762"/>
            <a:ext cx="4825159" cy="2840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93" name="Google Shape;93;p2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3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3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3"/>
            <p:cNvSpPr/>
            <p:nvPr/>
          </p:nvSpPr>
          <p:spPr>
            <a:xfrm rot="-5677511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3"/>
            <p:cNvSpPr/>
            <p:nvPr/>
          </p:nvSpPr>
          <p:spPr>
            <a:xfrm rot="-54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02" name="Google Shape;102;p23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03" name="Google Shape;103;p23"/>
          <p:cNvSpPr txBox="1"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body" idx="1"/>
          </p:nvPr>
        </p:nvSpPr>
        <p:spPr>
          <a:xfrm>
            <a:off x="5781146" y="1447800"/>
            <a:ext cx="5190065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05" name="Google Shape;105;p23"/>
          <p:cNvSpPr txBox="1">
            <a:spLocks noGrp="1"/>
          </p:cNvSpPr>
          <p:nvPr>
            <p:ph type="body" idx="2"/>
          </p:nvPr>
        </p:nvSpPr>
        <p:spPr>
          <a:xfrm>
            <a:off x="1154955" y="2895600"/>
            <a:ext cx="2793158" cy="3129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06" name="Google Shape;106;p23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24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2" name="Google Shape;112;p2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4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4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4"/>
            <p:cNvSpPr/>
            <p:nvPr/>
          </p:nvSpPr>
          <p:spPr>
            <a:xfrm rot="-54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20" name="Google Shape;120;p24"/>
            <p:cNvSpPr/>
            <p:nvPr/>
          </p:nvSpPr>
          <p:spPr>
            <a:xfrm rot="-5677511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4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>
            <a:spLocks noGrp="1"/>
          </p:cNvSpPr>
          <p:nvPr>
            <p:ph type="pic" idx="2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24" name="Google Shape;124;p24"/>
          <p:cNvSpPr txBox="1">
            <a:spLocks noGrp="1"/>
          </p:cNvSpPr>
          <p:nvPr>
            <p:ph type="body" idx="1"/>
          </p:nvPr>
        </p:nvSpPr>
        <p:spPr>
          <a:xfrm>
            <a:off x="1154955" y="3657600"/>
            <a:ext cx="3859212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Google Shape;11;p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1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5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5"/>
            <p:cNvSpPr/>
            <p:nvPr/>
          </p:nvSpPr>
          <p:spPr>
            <a:xfrm rot="-589932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5"/>
            <p:cNvSpPr/>
            <p:nvPr/>
          </p:nvSpPr>
          <p:spPr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l" t="t" r="r" b="b"/>
              <a:pathLst>
                <a:path w="7104" h="2856" extrusionOk="0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9" name="Google Shape;19;p15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0" name="Google Shape;20;p15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15"/>
          <p:cNvSpPr txBox="1"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2" name="Google Shape;22;p15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3" name="Google Shape;23;p15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" name="Google Shape;24;p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"/>
          <p:cNvSpPr txBox="1">
            <a:spLocks noGrp="1"/>
          </p:cNvSpPr>
          <p:nvPr>
            <p:ph type="ctrTitle"/>
          </p:nvPr>
        </p:nvSpPr>
        <p:spPr>
          <a:xfrm>
            <a:off x="522514" y="597504"/>
            <a:ext cx="11155680" cy="2080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rial"/>
              <a:buNone/>
            </a:pPr>
            <a:r>
              <a:rPr lang="en-US" sz="4400" dirty="0" err="1">
                <a:latin typeface="+mj-lt"/>
                <a:ea typeface="Arial"/>
                <a:cs typeface="Arial"/>
                <a:sym typeface="Arial"/>
              </a:rPr>
              <a:t>Trường</a:t>
            </a:r>
            <a:r>
              <a:rPr lang="en-US" sz="44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4400" dirty="0" err="1">
                <a:latin typeface="+mj-lt"/>
                <a:ea typeface="Arial"/>
                <a:cs typeface="Arial"/>
                <a:sym typeface="Arial"/>
              </a:rPr>
              <a:t>Đại</a:t>
            </a:r>
            <a:r>
              <a:rPr lang="en-US" sz="44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4400" dirty="0" err="1">
                <a:latin typeface="+mj-lt"/>
                <a:ea typeface="Arial"/>
                <a:cs typeface="Arial"/>
                <a:sym typeface="Arial"/>
              </a:rPr>
              <a:t>học</a:t>
            </a:r>
            <a:r>
              <a:rPr lang="en-US" sz="44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4400" dirty="0" err="1">
                <a:latin typeface="+mj-lt"/>
                <a:ea typeface="Arial"/>
                <a:cs typeface="Arial"/>
                <a:sym typeface="Arial"/>
              </a:rPr>
              <a:t>Sư</a:t>
            </a:r>
            <a:r>
              <a:rPr lang="en-US" sz="44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4400" dirty="0" err="1">
                <a:latin typeface="+mj-lt"/>
                <a:ea typeface="Arial"/>
                <a:cs typeface="Arial"/>
                <a:sym typeface="Arial"/>
              </a:rPr>
              <a:t>phạm</a:t>
            </a:r>
            <a:r>
              <a:rPr lang="en-US" sz="44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4400" dirty="0" err="1">
                <a:latin typeface="+mj-lt"/>
                <a:ea typeface="Arial"/>
                <a:cs typeface="Arial"/>
                <a:sym typeface="Arial"/>
              </a:rPr>
              <a:t>kỹ</a:t>
            </a:r>
            <a:r>
              <a:rPr lang="en-US" sz="44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4400" dirty="0" err="1">
                <a:latin typeface="+mj-lt"/>
                <a:ea typeface="Arial"/>
                <a:cs typeface="Arial"/>
                <a:sym typeface="Arial"/>
              </a:rPr>
              <a:t>thuật</a:t>
            </a:r>
            <a:r>
              <a:rPr lang="en-US" sz="4400" dirty="0">
                <a:latin typeface="+mj-lt"/>
                <a:ea typeface="Arial"/>
                <a:cs typeface="Arial"/>
                <a:sym typeface="Arial"/>
              </a:rPr>
              <a:t> TP.HCM</a:t>
            </a:r>
            <a:br>
              <a:rPr lang="en-US" sz="4400" dirty="0">
                <a:latin typeface="+mj-lt"/>
                <a:ea typeface="Arial"/>
                <a:cs typeface="Arial"/>
                <a:sym typeface="Arial"/>
              </a:rPr>
            </a:br>
            <a:r>
              <a:rPr lang="en-US" sz="4000" dirty="0" err="1">
                <a:latin typeface="+mj-lt"/>
                <a:ea typeface="Arial"/>
                <a:cs typeface="Arial"/>
                <a:sym typeface="Arial"/>
              </a:rPr>
              <a:t>Khoa</a:t>
            </a:r>
            <a:r>
              <a:rPr lang="en-US" sz="4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4000" dirty="0" err="1">
                <a:latin typeface="+mj-lt"/>
                <a:ea typeface="Arial"/>
                <a:cs typeface="Arial"/>
                <a:sym typeface="Arial"/>
              </a:rPr>
              <a:t>Đào</a:t>
            </a:r>
            <a:r>
              <a:rPr lang="en-US" sz="4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4000" dirty="0" err="1">
                <a:latin typeface="+mj-lt"/>
                <a:ea typeface="Arial"/>
                <a:cs typeface="Arial"/>
                <a:sym typeface="Arial"/>
              </a:rPr>
              <a:t>tạo</a:t>
            </a:r>
            <a:r>
              <a:rPr lang="en-US" sz="4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4000" dirty="0" err="1">
                <a:latin typeface="+mj-lt"/>
                <a:ea typeface="Arial"/>
                <a:cs typeface="Arial"/>
                <a:sym typeface="Arial"/>
              </a:rPr>
              <a:t>Chất</a:t>
            </a:r>
            <a:r>
              <a:rPr lang="en-US" sz="4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4000" dirty="0" err="1">
                <a:latin typeface="+mj-lt"/>
                <a:ea typeface="Arial"/>
                <a:cs typeface="Arial"/>
                <a:sym typeface="Arial"/>
              </a:rPr>
              <a:t>lượng</a:t>
            </a:r>
            <a:r>
              <a:rPr lang="en-US" sz="4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4000" dirty="0" err="1">
                <a:latin typeface="+mj-lt"/>
                <a:ea typeface="Arial"/>
                <a:cs typeface="Arial"/>
                <a:sym typeface="Arial"/>
              </a:rPr>
              <a:t>cao</a:t>
            </a:r>
            <a:endParaRPr sz="400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"/>
          <p:cNvSpPr txBox="1">
            <a:spLocks noGrp="1"/>
          </p:cNvSpPr>
          <p:nvPr>
            <p:ph type="subTitle" idx="1"/>
          </p:nvPr>
        </p:nvSpPr>
        <p:spPr>
          <a:xfrm>
            <a:off x="1687525" y="3170648"/>
            <a:ext cx="9152230" cy="1453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240"/>
              <a:buNone/>
            </a:pP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ĐỒ ÁN CÔNG NGHỆ THÔNG TIN</a:t>
            </a:r>
            <a:endParaRPr dirty="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SzPts val="2240"/>
              <a:buNone/>
            </a:pP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TÊN ĐỀ </a:t>
            </a:r>
            <a:r>
              <a:rPr lang="en-US" sz="2800" dirty="0">
                <a:latin typeface="+mj-lt"/>
                <a:ea typeface="Arial"/>
                <a:cs typeface="Arial"/>
                <a:sym typeface="Arial"/>
              </a:rPr>
              <a:t>TÀI</a:t>
            </a: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: XÂY DỰNG WEBSITE BÁN THỰC PHẨM</a:t>
            </a:r>
            <a:endParaRPr sz="2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"/>
          <p:cNvSpPr txBox="1"/>
          <p:nvPr/>
        </p:nvSpPr>
        <p:spPr>
          <a:xfrm>
            <a:off x="4985897" y="5716448"/>
            <a:ext cx="7018869" cy="558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None/>
            </a:pPr>
            <a:r>
              <a:rPr lang="en-US" sz="2800" b="0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GVHD: </a:t>
            </a:r>
            <a:r>
              <a:rPr lang="en-US" sz="2800" b="0" i="0" u="none" strike="noStrike" cap="none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ThS</a:t>
            </a:r>
            <a:r>
              <a:rPr lang="en-US" sz="2800" b="0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2800" b="0" i="0" u="none" strike="noStrike" cap="none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Trần</a:t>
            </a:r>
            <a:r>
              <a:rPr lang="en-US" sz="2800" b="0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Công</a:t>
            </a:r>
            <a:r>
              <a:rPr lang="en-US" sz="2800" b="0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Tú</a:t>
            </a:r>
            <a:endParaRPr sz="28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"/>
          <p:cNvSpPr txBox="1">
            <a:spLocks noGrp="1"/>
          </p:cNvSpPr>
          <p:nvPr>
            <p:ph type="sldNum" idx="12"/>
          </p:nvPr>
        </p:nvSpPr>
        <p:spPr>
          <a:xfrm>
            <a:off x="10351008" y="292608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6"/>
          <p:cNvSpPr txBox="1">
            <a:spLocks noGrp="1"/>
          </p:cNvSpPr>
          <p:nvPr>
            <p:ph type="title"/>
          </p:nvPr>
        </p:nvSpPr>
        <p:spPr>
          <a:xfrm>
            <a:off x="649460" y="526193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sz="3200" dirty="0" err="1">
                <a:latin typeface="+mj-lt"/>
                <a:ea typeface="Arial"/>
                <a:cs typeface="Arial"/>
                <a:sym typeface="Arial"/>
              </a:rPr>
              <a:t>Phần</a:t>
            </a:r>
            <a:r>
              <a:rPr lang="en-US" sz="3200" dirty="0">
                <a:latin typeface="+mj-lt"/>
                <a:ea typeface="Arial"/>
                <a:cs typeface="Arial"/>
                <a:sym typeface="Arial"/>
              </a:rPr>
              <a:t> 2: </a:t>
            </a:r>
            <a:r>
              <a:rPr lang="en-US" sz="3200" dirty="0" err="1">
                <a:latin typeface="+mj-lt"/>
                <a:ea typeface="Arial"/>
                <a:cs typeface="Arial"/>
                <a:sym typeface="Arial"/>
              </a:rPr>
              <a:t>Phân</a:t>
            </a:r>
            <a:r>
              <a:rPr lang="en-US" sz="32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latin typeface="+mj-lt"/>
                <a:ea typeface="Arial"/>
                <a:cs typeface="Arial"/>
                <a:sym typeface="Arial"/>
              </a:rPr>
              <a:t>tích</a:t>
            </a:r>
            <a:r>
              <a:rPr lang="en-US" sz="3200" dirty="0">
                <a:latin typeface="+mj-lt"/>
                <a:ea typeface="Arial"/>
                <a:cs typeface="Arial"/>
                <a:sym typeface="Arial"/>
              </a:rPr>
              <a:t>, </a:t>
            </a:r>
            <a:r>
              <a:rPr lang="en-US" sz="3200" dirty="0" err="1">
                <a:latin typeface="+mj-lt"/>
                <a:ea typeface="Arial"/>
                <a:cs typeface="Arial"/>
                <a:sym typeface="Arial"/>
              </a:rPr>
              <a:t>thiết</a:t>
            </a:r>
            <a:r>
              <a:rPr lang="en-US" sz="32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latin typeface="+mj-lt"/>
                <a:ea typeface="Arial"/>
                <a:cs typeface="Arial"/>
                <a:sym typeface="Arial"/>
              </a:rPr>
              <a:t>kế</a:t>
            </a:r>
            <a:endParaRPr sz="320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701" y="2530215"/>
            <a:ext cx="7459871" cy="3690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Google Shape;284;p4"/>
          <p:cNvSpPr txBox="1">
            <a:spLocks/>
          </p:cNvSpPr>
          <p:nvPr/>
        </p:nvSpPr>
        <p:spPr>
          <a:xfrm>
            <a:off x="649460" y="1233157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600"/>
              <a:buFont typeface="Arial"/>
              <a:buNone/>
            </a:pPr>
            <a:r>
              <a:rPr lang="en-US" sz="3200" dirty="0" err="1">
                <a:latin typeface="+mn-lt"/>
                <a:ea typeface="Arial"/>
                <a:cs typeface="Arial"/>
                <a:sym typeface="Arial"/>
              </a:rPr>
              <a:t>Thiết</a:t>
            </a:r>
            <a:r>
              <a:rPr lang="en-US" sz="3200" dirty="0"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latin typeface="+mn-lt"/>
                <a:ea typeface="Arial"/>
                <a:cs typeface="Arial"/>
                <a:sym typeface="Arial"/>
              </a:rPr>
              <a:t>kế</a:t>
            </a:r>
            <a:r>
              <a:rPr lang="vi-VN" sz="3200" dirty="0">
                <a:latin typeface="+mn-lt"/>
                <a:ea typeface="Arial"/>
                <a:cs typeface="Arial"/>
                <a:sym typeface="Arial"/>
              </a:rPr>
              <a:t> cơ sở dữ liệu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8036" y="6413863"/>
            <a:ext cx="3033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tx1"/>
                </a:solidFill>
              </a:rPr>
              <a:t>Mô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hình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dữ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liệu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quan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hệ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5" name="Text Placeholder 1"/>
          <p:cNvSpPr>
            <a:spLocks noGrp="1"/>
          </p:cNvSpPr>
          <p:nvPr>
            <p:ph type="body" idx="1"/>
          </p:nvPr>
        </p:nvSpPr>
        <p:spPr>
          <a:xfrm>
            <a:off x="645502" y="2412637"/>
            <a:ext cx="9856151" cy="414963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chemeClr val="tx1"/>
                </a:solidFill>
                <a:latin typeface="+mn-lt"/>
              </a:rPr>
              <a:t>Trang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chủ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chemeClr val="tx1"/>
                </a:solidFill>
                <a:latin typeface="+mn-lt"/>
              </a:rPr>
              <a:t>Trang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đăng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nhập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/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đăng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ký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chemeClr val="tx1"/>
                </a:solidFill>
                <a:latin typeface="+mn-lt"/>
              </a:rPr>
              <a:t>Trang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chi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tiết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sản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phẩm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chemeClr val="tx1"/>
                </a:solidFill>
                <a:latin typeface="+mn-lt"/>
              </a:rPr>
              <a:t>Trang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giỏ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hàng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chemeClr val="tx1"/>
                </a:solidFill>
                <a:latin typeface="+mn-lt"/>
              </a:rPr>
              <a:t>Trang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quản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lý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5502" y="679572"/>
            <a:ext cx="8761413" cy="706964"/>
          </a:xfrm>
        </p:spPr>
        <p:txBody>
          <a:bodyPr/>
          <a:lstStyle/>
          <a:p>
            <a:r>
              <a:rPr lang="en-US" sz="3200" dirty="0" err="1">
                <a:latin typeface="+mj-lt"/>
              </a:rPr>
              <a:t>Thiết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kế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giao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diện</a:t>
            </a:r>
            <a:endParaRPr lang="en-US" sz="32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8"/>
          <p:cNvSpPr txBox="1">
            <a:spLocks noGrp="1"/>
          </p:cNvSpPr>
          <p:nvPr>
            <p:ph type="title"/>
          </p:nvPr>
        </p:nvSpPr>
        <p:spPr>
          <a:xfrm>
            <a:off x="604334" y="457472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sz="3200" dirty="0" err="1">
                <a:latin typeface="+mj-lt"/>
              </a:rPr>
              <a:t>Trang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chủ</a:t>
            </a:r>
            <a:endParaRPr sz="3200" dirty="0">
              <a:latin typeface="+mj-lt"/>
            </a:endParaRPr>
          </a:p>
        </p:txBody>
      </p:sp>
      <p:sp>
        <p:nvSpPr>
          <p:cNvPr id="314" name="Google Shape;314;p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893268-ECBC-41E4-B018-39CF08F36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815" y="2583297"/>
            <a:ext cx="8112369" cy="38977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5" name="Google Shape;312;p8"/>
          <p:cNvSpPr txBox="1">
            <a:spLocks noGrp="1"/>
          </p:cNvSpPr>
          <p:nvPr>
            <p:ph type="title"/>
          </p:nvPr>
        </p:nvSpPr>
        <p:spPr>
          <a:xfrm>
            <a:off x="617397" y="548912"/>
            <a:ext cx="8761413" cy="51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sz="3200" dirty="0" err="1">
                <a:latin typeface="+mj-lt"/>
              </a:rPr>
              <a:t>Sản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phẩm</a:t>
            </a:r>
            <a:endParaRPr sz="32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9CDBFB-79E1-468F-B24E-838E38551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037" y="2514601"/>
            <a:ext cx="8313925" cy="4020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6585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sp>
        <p:nvSpPr>
          <p:cNvPr id="5" name="Google Shape;312;p8"/>
          <p:cNvSpPr txBox="1">
            <a:spLocks noGrp="1"/>
          </p:cNvSpPr>
          <p:nvPr>
            <p:ph type="title"/>
          </p:nvPr>
        </p:nvSpPr>
        <p:spPr>
          <a:xfrm>
            <a:off x="617397" y="548912"/>
            <a:ext cx="8761413" cy="51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sz="3200" dirty="0" err="1">
                <a:latin typeface="+mj-lt"/>
              </a:rPr>
              <a:t>Chân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trang</a:t>
            </a:r>
            <a:endParaRPr sz="32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F00E13-C925-4692-965A-E84B59052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97" y="3103684"/>
            <a:ext cx="10961753" cy="3050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2530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9"/>
          <p:cNvSpPr txBox="1">
            <a:spLocks noGrp="1"/>
          </p:cNvSpPr>
          <p:nvPr>
            <p:ph type="title"/>
          </p:nvPr>
        </p:nvSpPr>
        <p:spPr>
          <a:xfrm>
            <a:off x="527935" y="516468"/>
            <a:ext cx="8761413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</a:pPr>
            <a:r>
              <a:rPr lang="en-US" sz="3200" dirty="0">
                <a:latin typeface="+mj-lt"/>
                <a:ea typeface="Arial"/>
                <a:cs typeface="Arial"/>
                <a:sym typeface="Arial"/>
              </a:rPr>
              <a:t>Trang </a:t>
            </a:r>
            <a:r>
              <a:rPr lang="en-US" sz="3200" dirty="0" err="1">
                <a:latin typeface="+mj-lt"/>
                <a:ea typeface="Arial"/>
                <a:cs typeface="Arial"/>
                <a:sym typeface="Arial"/>
              </a:rPr>
              <a:t>đăng</a:t>
            </a:r>
            <a:r>
              <a:rPr lang="en-US" sz="32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latin typeface="+mj-lt"/>
                <a:ea typeface="Arial"/>
                <a:cs typeface="Arial"/>
                <a:sym typeface="Arial"/>
              </a:rPr>
              <a:t>nhập</a:t>
            </a:r>
            <a:endParaRPr sz="320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1C0DCE-542E-42ED-AE09-0C464509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293" y="2504439"/>
            <a:ext cx="8761414" cy="4166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9"/>
          <p:cNvSpPr txBox="1">
            <a:spLocks noGrp="1"/>
          </p:cNvSpPr>
          <p:nvPr>
            <p:ph type="title"/>
          </p:nvPr>
        </p:nvSpPr>
        <p:spPr>
          <a:xfrm>
            <a:off x="527935" y="516468"/>
            <a:ext cx="8761413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</a:pPr>
            <a:r>
              <a:rPr lang="en-US" sz="3200" dirty="0">
                <a:latin typeface="+mj-lt"/>
                <a:ea typeface="Arial"/>
                <a:cs typeface="Arial"/>
                <a:sym typeface="Arial"/>
              </a:rPr>
              <a:t>Trang </a:t>
            </a:r>
            <a:r>
              <a:rPr lang="en-US" sz="3200" dirty="0" err="1">
                <a:latin typeface="+mj-lt"/>
                <a:ea typeface="Arial"/>
                <a:cs typeface="Arial"/>
                <a:sym typeface="Arial"/>
              </a:rPr>
              <a:t>đăng</a:t>
            </a:r>
            <a:r>
              <a:rPr lang="en-US" sz="32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latin typeface="+mj-lt"/>
                <a:ea typeface="Arial"/>
                <a:cs typeface="Arial"/>
                <a:sym typeface="Arial"/>
              </a:rPr>
              <a:t>ký</a:t>
            </a:r>
            <a:endParaRPr sz="320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0DE649-ECDB-4F99-A9B3-E0E67A909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293" y="2527921"/>
            <a:ext cx="8761413" cy="416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106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9"/>
          <p:cNvSpPr txBox="1">
            <a:spLocks noGrp="1"/>
          </p:cNvSpPr>
          <p:nvPr>
            <p:ph type="title"/>
          </p:nvPr>
        </p:nvSpPr>
        <p:spPr>
          <a:xfrm>
            <a:off x="527935" y="516468"/>
            <a:ext cx="8761413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</a:pPr>
            <a:r>
              <a:rPr lang="en-US" sz="3200" dirty="0">
                <a:latin typeface="+mj-lt"/>
                <a:ea typeface="Arial"/>
                <a:cs typeface="Arial"/>
                <a:sym typeface="Arial"/>
              </a:rPr>
              <a:t>Trang </a:t>
            </a:r>
            <a:r>
              <a:rPr lang="en-US" sz="3200" dirty="0" err="1">
                <a:latin typeface="+mj-lt"/>
                <a:ea typeface="Arial"/>
                <a:cs typeface="Arial"/>
                <a:sym typeface="Arial"/>
              </a:rPr>
              <a:t>quên</a:t>
            </a:r>
            <a:r>
              <a:rPr lang="en-US" sz="32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latin typeface="+mj-lt"/>
                <a:ea typeface="Arial"/>
                <a:cs typeface="Arial"/>
                <a:sym typeface="Arial"/>
              </a:rPr>
              <a:t>mật</a:t>
            </a:r>
            <a:r>
              <a:rPr lang="en-US" sz="32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latin typeface="+mj-lt"/>
                <a:ea typeface="Arial"/>
                <a:cs typeface="Arial"/>
                <a:sym typeface="Arial"/>
              </a:rPr>
              <a:t>khẩu</a:t>
            </a:r>
            <a:endParaRPr sz="320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575043-0E56-47A9-922B-30EFD90B0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377" y="3126713"/>
            <a:ext cx="9853246" cy="30072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9792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9"/>
          <p:cNvSpPr txBox="1">
            <a:spLocks noGrp="1"/>
          </p:cNvSpPr>
          <p:nvPr>
            <p:ph type="title"/>
          </p:nvPr>
        </p:nvSpPr>
        <p:spPr>
          <a:xfrm>
            <a:off x="527935" y="516468"/>
            <a:ext cx="8761413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</a:pPr>
            <a:r>
              <a:rPr lang="en-US" sz="3200" dirty="0">
                <a:latin typeface="+mj-lt"/>
                <a:ea typeface="Arial"/>
                <a:cs typeface="Arial"/>
                <a:sym typeface="Arial"/>
              </a:rPr>
              <a:t>Trang </a:t>
            </a:r>
            <a:r>
              <a:rPr lang="en-US" sz="3200" dirty="0" err="1">
                <a:latin typeface="+mj-lt"/>
                <a:ea typeface="Arial"/>
                <a:cs typeface="Arial"/>
                <a:sym typeface="Arial"/>
              </a:rPr>
              <a:t>quên</a:t>
            </a:r>
            <a:r>
              <a:rPr lang="en-US" sz="32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latin typeface="+mj-lt"/>
                <a:ea typeface="Arial"/>
                <a:cs typeface="Arial"/>
                <a:sym typeface="Arial"/>
              </a:rPr>
              <a:t>mật</a:t>
            </a:r>
            <a:r>
              <a:rPr lang="en-US" sz="32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latin typeface="+mj-lt"/>
                <a:ea typeface="Arial"/>
                <a:cs typeface="Arial"/>
                <a:sym typeface="Arial"/>
              </a:rPr>
              <a:t>khẩu</a:t>
            </a:r>
            <a:endParaRPr sz="320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E41221-3C90-4A49-BC4D-FFA2A7B1B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654" y="2687270"/>
            <a:ext cx="5496692" cy="3505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222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9"/>
          <p:cNvSpPr txBox="1">
            <a:spLocks noGrp="1"/>
          </p:cNvSpPr>
          <p:nvPr>
            <p:ph type="title"/>
          </p:nvPr>
        </p:nvSpPr>
        <p:spPr>
          <a:xfrm>
            <a:off x="527935" y="516468"/>
            <a:ext cx="8761413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</a:pPr>
            <a:r>
              <a:rPr lang="en-US" sz="3200" dirty="0">
                <a:latin typeface="+mj-lt"/>
                <a:ea typeface="Arial"/>
                <a:cs typeface="Arial"/>
                <a:sym typeface="Arial"/>
              </a:rPr>
              <a:t>Trang </a:t>
            </a:r>
            <a:r>
              <a:rPr lang="en-US" sz="3200" dirty="0" err="1">
                <a:latin typeface="+mj-lt"/>
                <a:ea typeface="Arial"/>
                <a:cs typeface="Arial"/>
                <a:sym typeface="Arial"/>
              </a:rPr>
              <a:t>đổi</a:t>
            </a:r>
            <a:r>
              <a:rPr lang="en-US" sz="32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latin typeface="+mj-lt"/>
                <a:ea typeface="Arial"/>
                <a:cs typeface="Arial"/>
                <a:sym typeface="Arial"/>
              </a:rPr>
              <a:t>mật</a:t>
            </a:r>
            <a:r>
              <a:rPr lang="en-US" sz="32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latin typeface="+mj-lt"/>
                <a:ea typeface="Arial"/>
                <a:cs typeface="Arial"/>
                <a:sym typeface="Arial"/>
              </a:rPr>
              <a:t>khẩu</a:t>
            </a:r>
            <a:endParaRPr sz="320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81F70E-EC0B-4661-AF97-3C3CA2800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11" y="2722169"/>
            <a:ext cx="10846777" cy="3619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971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C738D48-0801-46BC-BAF3-FF0996159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37" y="3019822"/>
            <a:ext cx="1540770" cy="1540770"/>
          </a:xfrm>
          <a:prstGeom prst="rect">
            <a:avLst/>
          </a:prstGeom>
        </p:spPr>
      </p:pic>
      <p:sp>
        <p:nvSpPr>
          <p:cNvPr id="18" name="Google Shape;434;p25">
            <a:extLst>
              <a:ext uri="{FF2B5EF4-FFF2-40B4-BE49-F238E27FC236}">
                <a16:creationId xmlns:a16="http://schemas.microsoft.com/office/drawing/2014/main" id="{F25264D2-E824-4B1E-9359-FA606F7CB826}"/>
              </a:ext>
            </a:extLst>
          </p:cNvPr>
          <p:cNvSpPr txBox="1">
            <a:spLocks/>
          </p:cNvSpPr>
          <p:nvPr/>
        </p:nvSpPr>
        <p:spPr>
          <a:xfrm>
            <a:off x="6025427" y="4648522"/>
            <a:ext cx="3895813" cy="1399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+mn-lt"/>
              </a:rPr>
              <a:t>Nguyễn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Thiện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Nghĩa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 marL="0" indent="0"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19110247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1237FA-FD25-44D7-B718-DEE84C4C7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093" y="3019822"/>
            <a:ext cx="1534430" cy="1540770"/>
          </a:xfrm>
          <a:prstGeom prst="rect">
            <a:avLst/>
          </a:prstGeom>
        </p:spPr>
      </p:pic>
      <p:sp>
        <p:nvSpPr>
          <p:cNvPr id="24" name="Title 1"/>
          <p:cNvSpPr txBox="1">
            <a:spLocks/>
          </p:cNvSpPr>
          <p:nvPr/>
        </p:nvSpPr>
        <p:spPr>
          <a:xfrm>
            <a:off x="700272" y="522818"/>
            <a:ext cx="6020700" cy="870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 err="1">
                <a:latin typeface="+mj-lt"/>
              </a:rPr>
              <a:t>Thành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viên</a:t>
            </a:r>
            <a:endParaRPr lang="en-US" sz="3200" dirty="0">
              <a:latin typeface="+mj-lt"/>
            </a:endParaRPr>
          </a:p>
        </p:txBody>
      </p:sp>
      <p:sp>
        <p:nvSpPr>
          <p:cNvPr id="25" name="Google Shape;434;p25">
            <a:extLst>
              <a:ext uri="{FF2B5EF4-FFF2-40B4-BE49-F238E27FC236}">
                <a16:creationId xmlns:a16="http://schemas.microsoft.com/office/drawing/2014/main" id="{DA074DC3-82AE-4B3D-9D7A-60E9B0FBE86B}"/>
              </a:ext>
            </a:extLst>
          </p:cNvPr>
          <p:cNvSpPr txBox="1">
            <a:spLocks/>
          </p:cNvSpPr>
          <p:nvPr/>
        </p:nvSpPr>
        <p:spPr>
          <a:xfrm>
            <a:off x="2058841" y="4648522"/>
            <a:ext cx="2846362" cy="1399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+mn-lt"/>
              </a:rPr>
              <a:t>Diệp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Thái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Dương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 marL="0" indent="0"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19110009</a:t>
            </a:r>
          </a:p>
        </p:txBody>
      </p:sp>
    </p:spTree>
    <p:extLst>
      <p:ext uri="{BB962C8B-B14F-4D97-AF65-F5344CB8AC3E}">
        <p14:creationId xmlns:p14="http://schemas.microsoft.com/office/powerpoint/2010/main" val="416047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9"/>
          <p:cNvSpPr txBox="1">
            <a:spLocks noGrp="1"/>
          </p:cNvSpPr>
          <p:nvPr>
            <p:ph type="title"/>
          </p:nvPr>
        </p:nvSpPr>
        <p:spPr>
          <a:xfrm>
            <a:off x="527935" y="516468"/>
            <a:ext cx="8761413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</a:pPr>
            <a:r>
              <a:rPr lang="en-US" sz="3200" dirty="0">
                <a:latin typeface="+mj-lt"/>
                <a:ea typeface="Arial"/>
                <a:cs typeface="Arial"/>
                <a:sym typeface="Arial"/>
              </a:rPr>
              <a:t>Trang </a:t>
            </a:r>
            <a:r>
              <a:rPr lang="en-US" sz="3200" dirty="0" err="1">
                <a:latin typeface="+mj-lt"/>
                <a:ea typeface="Arial"/>
                <a:cs typeface="Arial"/>
                <a:sym typeface="Arial"/>
              </a:rPr>
              <a:t>quên</a:t>
            </a:r>
            <a:r>
              <a:rPr lang="en-US" sz="32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latin typeface="+mj-lt"/>
                <a:ea typeface="Arial"/>
                <a:cs typeface="Arial"/>
                <a:sym typeface="Arial"/>
              </a:rPr>
              <a:t>mật</a:t>
            </a:r>
            <a:r>
              <a:rPr lang="en-US" sz="32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latin typeface="+mj-lt"/>
                <a:ea typeface="Arial"/>
                <a:cs typeface="Arial"/>
                <a:sym typeface="Arial"/>
              </a:rPr>
              <a:t>khẩu</a:t>
            </a:r>
            <a:endParaRPr sz="320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BBB907-9D44-4C6E-89AA-AD96EFB2F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157" y="2719617"/>
            <a:ext cx="10723685" cy="384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378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0"/>
          <p:cNvSpPr txBox="1">
            <a:spLocks noGrp="1"/>
          </p:cNvSpPr>
          <p:nvPr>
            <p:ph type="title"/>
          </p:nvPr>
        </p:nvSpPr>
        <p:spPr>
          <a:xfrm>
            <a:off x="589412" y="528955"/>
            <a:ext cx="8761413" cy="539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sz="3200" dirty="0">
                <a:latin typeface="+mj-lt"/>
              </a:rPr>
              <a:t>Trang chi </a:t>
            </a:r>
            <a:r>
              <a:rPr lang="en-US" sz="3200" dirty="0" err="1">
                <a:latin typeface="+mj-lt"/>
              </a:rPr>
              <a:t>tiết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sản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phẩm</a:t>
            </a:r>
            <a:endParaRPr sz="3200" dirty="0">
              <a:latin typeface="+mj-lt"/>
            </a:endParaRPr>
          </a:p>
        </p:txBody>
      </p:sp>
      <p:sp>
        <p:nvSpPr>
          <p:cNvPr id="329" name="Google Shape;329;p1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D10339-E1EB-4AE0-8E52-576E00F9E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319" y="2562362"/>
            <a:ext cx="9721362" cy="3999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1"/>
          <p:cNvSpPr txBox="1">
            <a:spLocks noGrp="1"/>
          </p:cNvSpPr>
          <p:nvPr>
            <p:ph type="title"/>
          </p:nvPr>
        </p:nvSpPr>
        <p:spPr>
          <a:xfrm>
            <a:off x="619376" y="490342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</a:pPr>
            <a:r>
              <a:rPr lang="en-US" sz="3200" dirty="0" err="1">
                <a:latin typeface="+mj-lt"/>
                <a:ea typeface="Arial"/>
                <a:cs typeface="Arial"/>
                <a:sym typeface="Arial"/>
              </a:rPr>
              <a:t>Trang</a:t>
            </a:r>
            <a:r>
              <a:rPr lang="en-US" sz="32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latin typeface="+mj-lt"/>
                <a:ea typeface="Arial"/>
                <a:cs typeface="Arial"/>
                <a:sym typeface="Arial"/>
              </a:rPr>
              <a:t>giỏ</a:t>
            </a:r>
            <a:r>
              <a:rPr lang="en-US" sz="32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latin typeface="+mj-lt"/>
                <a:ea typeface="Arial"/>
                <a:cs typeface="Arial"/>
                <a:sym typeface="Arial"/>
              </a:rPr>
              <a:t>hàng</a:t>
            </a:r>
            <a:endParaRPr sz="320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058B8-D0A1-45D5-B3AF-16201FF44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34" y="2901481"/>
            <a:ext cx="10670931" cy="33697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24" y="541208"/>
            <a:ext cx="8761413" cy="706964"/>
          </a:xfrm>
        </p:spPr>
        <p:txBody>
          <a:bodyPr/>
          <a:lstStyle/>
          <a:p>
            <a:r>
              <a:rPr lang="en-US" sz="3200" dirty="0" err="1">
                <a:latin typeface="+mj-lt"/>
              </a:rPr>
              <a:t>Phần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thanh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toán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giao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hàng</a:t>
            </a:r>
            <a:endParaRPr lang="en-US" sz="3200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FE0532-4C78-4A3D-BDAB-942CF1FAE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565" y="2581434"/>
            <a:ext cx="9826869" cy="4094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0001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B6D1E0-5D05-46EF-B675-A2CA3A74E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144" y="2474458"/>
            <a:ext cx="5739712" cy="1345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F0CDFA3-0E89-4962-9D1A-D1D86E8AB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24" y="541208"/>
            <a:ext cx="8761413" cy="706964"/>
          </a:xfrm>
        </p:spPr>
        <p:txBody>
          <a:bodyPr/>
          <a:lstStyle/>
          <a:p>
            <a:r>
              <a:rPr lang="en-US" sz="3200" dirty="0" err="1">
                <a:latin typeface="+mj-lt"/>
              </a:rPr>
              <a:t>Gửi</a:t>
            </a:r>
            <a:r>
              <a:rPr lang="en-US" sz="3200" dirty="0">
                <a:latin typeface="+mj-lt"/>
              </a:rPr>
              <a:t> mail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B6EB0B-AA53-4C7F-AE0A-AE9F17F09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740" y="3957104"/>
            <a:ext cx="3848520" cy="2782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5188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554062" y="477280"/>
            <a:ext cx="8761413" cy="71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</a:pPr>
            <a:r>
              <a:rPr lang="en-US" sz="3200" dirty="0" err="1">
                <a:latin typeface="+mj-lt"/>
                <a:ea typeface="Arial"/>
                <a:cs typeface="Arial"/>
                <a:sym typeface="Arial"/>
              </a:rPr>
              <a:t>Trang</a:t>
            </a:r>
            <a:r>
              <a:rPr lang="en-US" sz="32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latin typeface="+mj-lt"/>
                <a:ea typeface="Arial"/>
                <a:cs typeface="Arial"/>
                <a:sym typeface="Arial"/>
              </a:rPr>
              <a:t>quản</a:t>
            </a:r>
            <a:r>
              <a:rPr lang="en-US" sz="32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latin typeface="+mj-lt"/>
                <a:ea typeface="Arial"/>
                <a:cs typeface="Arial"/>
                <a:sym typeface="Arial"/>
              </a:rPr>
              <a:t>lý</a:t>
            </a:r>
            <a:endParaRPr sz="320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1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54A5BB-94CA-413F-97A8-27B20044A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293" y="2505299"/>
            <a:ext cx="8761414" cy="416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3"/>
          <p:cNvSpPr txBox="1">
            <a:spLocks noGrp="1"/>
          </p:cNvSpPr>
          <p:nvPr>
            <p:ph type="title"/>
          </p:nvPr>
        </p:nvSpPr>
        <p:spPr>
          <a:xfrm>
            <a:off x="606313" y="503405"/>
            <a:ext cx="8761413" cy="560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</a:pPr>
            <a:r>
              <a:rPr lang="en-US" sz="3200" dirty="0" err="1">
                <a:latin typeface="+mj-lt"/>
                <a:ea typeface="Arial"/>
                <a:cs typeface="Arial"/>
                <a:sym typeface="Arial"/>
              </a:rPr>
              <a:t>Quản</a:t>
            </a:r>
            <a:r>
              <a:rPr lang="en-US" sz="32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latin typeface="+mj-lt"/>
                <a:ea typeface="Arial"/>
                <a:cs typeface="Arial"/>
                <a:sym typeface="Arial"/>
              </a:rPr>
              <a:t>lý</a:t>
            </a:r>
            <a:r>
              <a:rPr lang="en-US" sz="32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latin typeface="+mj-lt"/>
                <a:ea typeface="Arial"/>
                <a:cs typeface="Arial"/>
                <a:sym typeface="Arial"/>
              </a:rPr>
              <a:t>sản</a:t>
            </a:r>
            <a:r>
              <a:rPr lang="en-US" sz="32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latin typeface="+mj-lt"/>
                <a:ea typeface="Arial"/>
                <a:cs typeface="Arial"/>
                <a:sym typeface="Arial"/>
              </a:rPr>
              <a:t>phẩm</a:t>
            </a:r>
            <a:endParaRPr sz="320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1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B1A948-F982-4464-ACA1-BF1473FF2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298" y="2510877"/>
            <a:ext cx="8301403" cy="3966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3"/>
          <p:cNvSpPr txBox="1">
            <a:spLocks noGrp="1"/>
          </p:cNvSpPr>
          <p:nvPr>
            <p:ph type="title"/>
          </p:nvPr>
        </p:nvSpPr>
        <p:spPr>
          <a:xfrm>
            <a:off x="606313" y="503405"/>
            <a:ext cx="8761413" cy="560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</a:pPr>
            <a:r>
              <a:rPr lang="en-US" sz="3200" dirty="0" err="1">
                <a:latin typeface="+mj-lt"/>
                <a:ea typeface="Arial"/>
                <a:cs typeface="Arial"/>
                <a:sym typeface="Arial"/>
              </a:rPr>
              <a:t>Quản</a:t>
            </a:r>
            <a:r>
              <a:rPr lang="en-US" sz="32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latin typeface="+mj-lt"/>
                <a:ea typeface="Arial"/>
                <a:cs typeface="Arial"/>
                <a:sym typeface="Arial"/>
              </a:rPr>
              <a:t>lý</a:t>
            </a:r>
            <a:r>
              <a:rPr lang="en-US" sz="32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latin typeface="+mj-lt"/>
                <a:ea typeface="Arial"/>
                <a:cs typeface="Arial"/>
                <a:sym typeface="Arial"/>
              </a:rPr>
              <a:t>sản</a:t>
            </a:r>
            <a:r>
              <a:rPr lang="en-US" sz="32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latin typeface="+mj-lt"/>
                <a:ea typeface="Arial"/>
                <a:cs typeface="Arial"/>
                <a:sym typeface="Arial"/>
              </a:rPr>
              <a:t>phẩm</a:t>
            </a:r>
            <a:endParaRPr sz="320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1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B4E8B3-099C-4F38-B9E2-E8D7E6720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235" y="2459942"/>
            <a:ext cx="8613530" cy="4102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1194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375" y="508730"/>
            <a:ext cx="8761413" cy="520822"/>
          </a:xfrm>
        </p:spPr>
        <p:txBody>
          <a:bodyPr/>
          <a:lstStyle/>
          <a:p>
            <a:r>
              <a:rPr lang="en-US" sz="3200" dirty="0" err="1">
                <a:latin typeface="+mj-lt"/>
              </a:rPr>
              <a:t>Quản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lý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đơn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hàng</a:t>
            </a:r>
            <a:endParaRPr lang="en-US" sz="3200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F76E09-7ABE-439A-A9ED-885CF6377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77" y="2792672"/>
            <a:ext cx="10996246" cy="3556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8744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376" y="516467"/>
            <a:ext cx="8761413" cy="546949"/>
          </a:xfrm>
        </p:spPr>
        <p:txBody>
          <a:bodyPr/>
          <a:lstStyle/>
          <a:p>
            <a:r>
              <a:rPr lang="en-US" sz="3200" dirty="0" err="1">
                <a:latin typeface="+mj-lt"/>
              </a:rPr>
              <a:t>Quản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lý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người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dùng</a:t>
            </a:r>
            <a:endParaRPr lang="en-US" sz="3200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2A976B-B685-497B-8B91-26B0D443B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181" y="2394674"/>
            <a:ext cx="8947638" cy="42661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760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067" y="709934"/>
            <a:ext cx="8761413" cy="706964"/>
          </a:xfrm>
        </p:spPr>
        <p:txBody>
          <a:bodyPr/>
          <a:lstStyle/>
          <a:p>
            <a:r>
              <a:rPr lang="en-US" sz="3200" dirty="0" err="1">
                <a:latin typeface="+mj-lt"/>
              </a:rPr>
              <a:t>Nội</a:t>
            </a:r>
            <a:r>
              <a:rPr lang="en-US" sz="3200" dirty="0">
                <a:latin typeface="+mj-lt"/>
              </a:rPr>
              <a:t> dung </a:t>
            </a:r>
            <a:r>
              <a:rPr lang="en-US" sz="3200" dirty="0" err="1">
                <a:latin typeface="+mj-lt"/>
              </a:rPr>
              <a:t>báo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cáo</a:t>
            </a:r>
            <a:endParaRPr lang="en-US" sz="3200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3067" y="2390503"/>
            <a:ext cx="10427672" cy="4219302"/>
          </a:xfrm>
        </p:spPr>
        <p:txBody>
          <a:bodyPr>
            <a:normAutofit/>
          </a:bodyPr>
          <a:lstStyle/>
          <a:p>
            <a:pPr marL="137160" indent="0">
              <a:buNone/>
            </a:pPr>
            <a:r>
              <a:rPr lang="en-US" sz="2400" dirty="0" err="1">
                <a:solidFill>
                  <a:schemeClr val="tx1"/>
                </a:solidFill>
                <a:latin typeface="+mn-lt"/>
              </a:rPr>
              <a:t>Phần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1: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Cơ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sở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lý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thuyết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 marL="137160" indent="0">
              <a:buNone/>
            </a:pP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 marL="137160" indent="0">
              <a:buNone/>
            </a:pPr>
            <a:r>
              <a:rPr lang="en-US" sz="2400" dirty="0" err="1">
                <a:solidFill>
                  <a:schemeClr val="tx1"/>
                </a:solidFill>
                <a:latin typeface="+mn-lt"/>
              </a:rPr>
              <a:t>Phần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2: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Phân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tích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thiết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kế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đề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tài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 marL="137160" indent="0">
              <a:buNone/>
            </a:pP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 marL="137160" indent="0">
              <a:buNone/>
            </a:pPr>
            <a:r>
              <a:rPr lang="en-US" sz="2400" dirty="0" err="1">
                <a:solidFill>
                  <a:schemeClr val="tx1"/>
                </a:solidFill>
                <a:latin typeface="+mn-lt"/>
              </a:rPr>
              <a:t>Phần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3: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Thực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nghiệm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đánh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giá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 marL="137160" indent="0">
              <a:buNone/>
            </a:pP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 marL="137160" indent="0">
              <a:buNone/>
            </a:pPr>
            <a:r>
              <a:rPr lang="en-US" sz="2400" dirty="0" err="1">
                <a:solidFill>
                  <a:schemeClr val="tx1"/>
                </a:solidFill>
                <a:latin typeface="+mn-lt"/>
              </a:rPr>
              <a:t>Phần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4: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Tổng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kết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25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376" y="516467"/>
            <a:ext cx="8761413" cy="546949"/>
          </a:xfrm>
        </p:spPr>
        <p:txBody>
          <a:bodyPr/>
          <a:lstStyle/>
          <a:p>
            <a:r>
              <a:rPr lang="en-US" sz="3200" dirty="0" err="1">
                <a:latin typeface="+mj-lt"/>
              </a:rPr>
              <a:t>Quản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lý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người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dùng</a:t>
            </a:r>
            <a:endParaRPr lang="en-US" sz="3200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868E22-96B7-47DE-8058-F03DD4595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546931"/>
            <a:ext cx="10363200" cy="2090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38160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501" y="542593"/>
            <a:ext cx="8761413" cy="706964"/>
          </a:xfrm>
        </p:spPr>
        <p:txBody>
          <a:bodyPr/>
          <a:lstStyle/>
          <a:p>
            <a:r>
              <a:rPr lang="en-US" sz="3200" dirty="0" err="1">
                <a:latin typeface="+mj-lt"/>
              </a:rPr>
              <a:t>Xây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dựng</a:t>
            </a:r>
            <a:r>
              <a:rPr lang="en-US" sz="3200" dirty="0">
                <a:latin typeface="+mj-lt"/>
              </a:rPr>
              <a:t> backend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501" y="3618414"/>
            <a:ext cx="4553516" cy="1293220"/>
          </a:xfrm>
        </p:spPr>
        <p:txBody>
          <a:bodyPr>
            <a:normAutofit lnSpcReduction="10000"/>
          </a:bodyPr>
          <a:lstStyle/>
          <a:p>
            <a:pPr marL="137160" indent="0">
              <a:lnSpc>
                <a:spcPct val="150000"/>
              </a:lnSpc>
              <a:buNone/>
            </a:pPr>
            <a:r>
              <a:rPr lang="en-US" sz="2400" dirty="0" err="1">
                <a:latin typeface="+mn-lt"/>
              </a:rPr>
              <a:t>Xây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dựng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các</a:t>
            </a:r>
            <a:r>
              <a:rPr lang="en-US" sz="2400" dirty="0">
                <a:latin typeface="+mn-lt"/>
              </a:rPr>
              <a:t> package </a:t>
            </a:r>
            <a:r>
              <a:rPr lang="en-US" sz="2400" dirty="0" err="1">
                <a:latin typeface="+mn-lt"/>
              </a:rPr>
              <a:t>theo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mô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hình</a:t>
            </a:r>
            <a:r>
              <a:rPr lang="en-US" sz="2400" dirty="0">
                <a:latin typeface="+mn-lt"/>
              </a:rPr>
              <a:t> MVC</a:t>
            </a:r>
          </a:p>
          <a:p>
            <a:pPr marL="13716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EA7151-B36C-4094-AFB8-7F7C2608F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887" y="3079473"/>
            <a:ext cx="4771884" cy="323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18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376" y="568719"/>
            <a:ext cx="8761413" cy="706964"/>
          </a:xfrm>
        </p:spPr>
        <p:txBody>
          <a:bodyPr/>
          <a:lstStyle/>
          <a:p>
            <a:r>
              <a:rPr lang="en-US" sz="3200" dirty="0" err="1">
                <a:latin typeface="+mj-lt"/>
              </a:rPr>
              <a:t>Phần</a:t>
            </a:r>
            <a:r>
              <a:rPr lang="en-US" sz="3200" dirty="0">
                <a:latin typeface="+mj-lt"/>
              </a:rPr>
              <a:t> 3: </a:t>
            </a:r>
            <a:r>
              <a:rPr lang="en-US" sz="3200" dirty="0" err="1">
                <a:latin typeface="+mj-lt"/>
              </a:rPr>
              <a:t>Thực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nghiệm</a:t>
            </a:r>
            <a:r>
              <a:rPr lang="en-US" sz="3200" dirty="0">
                <a:latin typeface="+mj-lt"/>
              </a:rPr>
              <a:t>, </a:t>
            </a:r>
            <a:r>
              <a:rPr lang="en-US" sz="3200" dirty="0" err="1">
                <a:latin typeface="+mj-lt"/>
              </a:rPr>
              <a:t>đánh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giá</a:t>
            </a:r>
            <a:endParaRPr lang="en-US" sz="3200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176" y="2357414"/>
            <a:ext cx="6511762" cy="438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9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251" y="544229"/>
            <a:ext cx="8761413" cy="706964"/>
          </a:xfrm>
        </p:spPr>
        <p:txBody>
          <a:bodyPr/>
          <a:lstStyle/>
          <a:p>
            <a:r>
              <a:rPr lang="en-US" sz="3200" dirty="0" err="1">
                <a:latin typeface="+mj-lt"/>
              </a:rPr>
              <a:t>Phần</a:t>
            </a:r>
            <a:r>
              <a:rPr lang="en-US" sz="3200" dirty="0">
                <a:latin typeface="+mj-lt"/>
              </a:rPr>
              <a:t> 4: </a:t>
            </a:r>
            <a:r>
              <a:rPr lang="en-US" sz="3200" dirty="0" err="1">
                <a:latin typeface="+mj-lt"/>
              </a:rPr>
              <a:t>Tổng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kết</a:t>
            </a:r>
            <a:endParaRPr lang="en-US" sz="3200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3251" y="2338251"/>
            <a:ext cx="5232783" cy="428461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137160" lvl="0" indent="0">
              <a:buNone/>
            </a:pPr>
            <a:r>
              <a:rPr lang="en-US" sz="2400" b="1" i="1" dirty="0" err="1">
                <a:solidFill>
                  <a:schemeClr val="tx1"/>
                </a:solidFill>
                <a:latin typeface="+mn-lt"/>
              </a:rPr>
              <a:t>Về</a:t>
            </a:r>
            <a:r>
              <a:rPr lang="en-US" sz="2400" b="1" i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b="1" i="1" dirty="0" err="1">
                <a:solidFill>
                  <a:schemeClr val="tx1"/>
                </a:solidFill>
                <a:latin typeface="+mn-lt"/>
              </a:rPr>
              <a:t>mặt</a:t>
            </a:r>
            <a:r>
              <a:rPr lang="en-US" sz="2400" b="1" i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b="1" i="1" dirty="0" err="1">
                <a:solidFill>
                  <a:schemeClr val="tx1"/>
                </a:solidFill>
                <a:latin typeface="+mn-lt"/>
              </a:rPr>
              <a:t>công</a:t>
            </a:r>
            <a:r>
              <a:rPr lang="en-US" sz="2400" b="1" i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b="1" i="1" dirty="0" err="1">
                <a:solidFill>
                  <a:schemeClr val="tx1"/>
                </a:solidFill>
                <a:latin typeface="+mn-lt"/>
              </a:rPr>
              <a:t>nghệ</a:t>
            </a:r>
            <a:r>
              <a:rPr lang="en-US" sz="2400" b="1" i="1" dirty="0">
                <a:solidFill>
                  <a:schemeClr val="tx1"/>
                </a:solidFill>
                <a:latin typeface="+mn-lt"/>
              </a:rPr>
              <a:t>: 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	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Hiểu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được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cơ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bản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các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công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nghệ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làm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web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	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Môi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trường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lập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trình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web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Netbeans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 lvl="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	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Công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cụ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thi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hành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các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các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ứng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dụng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Apache Tomcat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	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Tổ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chức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cơ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sở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dữ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liệu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trên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MySQL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và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PostgreSQL</a:t>
            </a:r>
          </a:p>
          <a:p>
            <a:pPr marL="137160" indent="0">
              <a:buNone/>
            </a:pP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5943601" y="2338251"/>
            <a:ext cx="5467916" cy="428461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137160" lvl="0" indent="0">
              <a:buNone/>
            </a:pPr>
            <a:r>
              <a:rPr lang="en-US" sz="2400" b="1" i="1" dirty="0" err="1">
                <a:solidFill>
                  <a:schemeClr val="tx1"/>
                </a:solidFill>
                <a:latin typeface="+mn-lt"/>
              </a:rPr>
              <a:t>Về</a:t>
            </a:r>
            <a:r>
              <a:rPr lang="en-US" sz="2400" b="1" i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b="1" i="1" dirty="0" err="1">
                <a:solidFill>
                  <a:schemeClr val="tx1"/>
                </a:solidFill>
                <a:latin typeface="+mn-lt"/>
              </a:rPr>
              <a:t>mặt</a:t>
            </a:r>
            <a:r>
              <a:rPr lang="en-US" sz="2400" b="1" i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b="1" i="1" dirty="0" err="1">
                <a:solidFill>
                  <a:schemeClr val="tx1"/>
                </a:solidFill>
                <a:latin typeface="+mn-lt"/>
              </a:rPr>
              <a:t>cài</a:t>
            </a:r>
            <a:r>
              <a:rPr lang="en-US" sz="2400" b="1" i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b="1" i="1" dirty="0" err="1">
                <a:solidFill>
                  <a:schemeClr val="tx1"/>
                </a:solidFill>
                <a:latin typeface="+mn-lt"/>
              </a:rPr>
              <a:t>đặt</a:t>
            </a:r>
            <a:r>
              <a:rPr lang="en-US" sz="2400" b="1" i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b="1" i="1" dirty="0" err="1">
                <a:solidFill>
                  <a:schemeClr val="tx1"/>
                </a:solidFill>
                <a:latin typeface="+mn-lt"/>
              </a:rPr>
              <a:t>chương</a:t>
            </a:r>
            <a:r>
              <a:rPr lang="en-US" sz="2400" b="1" i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b="1" i="1" dirty="0" err="1">
                <a:solidFill>
                  <a:schemeClr val="tx1"/>
                </a:solidFill>
                <a:latin typeface="+mn-lt"/>
              </a:rPr>
              <a:t>trình</a:t>
            </a:r>
            <a:r>
              <a:rPr lang="en-US" sz="2400" b="1" i="1" dirty="0">
                <a:solidFill>
                  <a:schemeClr val="tx1"/>
                </a:solidFill>
                <a:latin typeface="+mn-lt"/>
              </a:rPr>
              <a:t>: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	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Nắm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được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các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công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cụ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hỗ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trợ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lập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trình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giao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diện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mới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 lvl="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	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Các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mô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hình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tổ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chức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mới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trong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quá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trình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xây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dựng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ứng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dụng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19524" y="1251193"/>
            <a:ext cx="8761413" cy="616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 err="1">
                <a:latin typeface="+mj-lt"/>
              </a:rPr>
              <a:t>Kết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quả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đạt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được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53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6425" y="2325188"/>
            <a:ext cx="10584314" cy="4271555"/>
          </a:xfrm>
        </p:spPr>
        <p:txBody>
          <a:bodyPr>
            <a:normAutofit lnSpcReduction="10000"/>
          </a:bodyPr>
          <a:lstStyle/>
          <a:p>
            <a:pPr lvl="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	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Thanh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toán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nhanh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hơn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với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các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ứng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dụng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thanh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toán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như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Momo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, PayPal,…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	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Tích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hợp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trang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đăng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nhập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và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đăng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ký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hiển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thị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trên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cùng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trang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chủ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mà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không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cần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phải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chuyển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trang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	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Tìm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hiểu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sâu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hơn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về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CSDL,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phát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triển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các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mô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hình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CSDL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mới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và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an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toàn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	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Xây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dựng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trang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web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với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quy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mô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lớn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hơn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marL="137160" indent="0">
              <a:lnSpc>
                <a:spcPct val="150000"/>
              </a:lnSpc>
              <a:buNone/>
            </a:pP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xfrm>
            <a:off x="606425" y="555625"/>
            <a:ext cx="8761413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 err="1">
                <a:latin typeface="+mj-lt"/>
              </a:rPr>
              <a:t>Hướng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phát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triển</a:t>
            </a:r>
            <a:r>
              <a:rPr lang="en-US" sz="3200" dirty="0">
                <a:latin typeface="+mj-lt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2638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27" y="3194354"/>
            <a:ext cx="10028145" cy="1665030"/>
          </a:xfrm>
        </p:spPr>
        <p:txBody>
          <a:bodyPr/>
          <a:lstStyle/>
          <a:p>
            <a:r>
              <a:rPr lang="en-US" i="1" dirty="0">
                <a:solidFill>
                  <a:schemeClr val="bg2"/>
                </a:solidFill>
                <a:latin typeface="+mj-lt"/>
              </a:rPr>
              <a:t>THANKS FOR WATCHING AND LISTENING 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2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"/>
          <p:cNvSpPr txBox="1">
            <a:spLocks noGrp="1"/>
          </p:cNvSpPr>
          <p:nvPr>
            <p:ph type="title"/>
          </p:nvPr>
        </p:nvSpPr>
        <p:spPr>
          <a:xfrm>
            <a:off x="613953" y="507460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</a:pPr>
            <a:r>
              <a:rPr lang="en-US" sz="3200" dirty="0" err="1">
                <a:latin typeface="+mj-lt"/>
                <a:ea typeface="Arial"/>
                <a:cs typeface="Arial"/>
                <a:sym typeface="Arial"/>
              </a:rPr>
              <a:t>Phần</a:t>
            </a:r>
            <a:r>
              <a:rPr lang="en-US" sz="3200" dirty="0">
                <a:latin typeface="+mj-lt"/>
                <a:ea typeface="Arial"/>
                <a:cs typeface="Arial"/>
                <a:sym typeface="Arial"/>
              </a:rPr>
              <a:t> 1: </a:t>
            </a:r>
            <a:r>
              <a:rPr lang="en-US" sz="3200" dirty="0" err="1">
                <a:latin typeface="+mj-lt"/>
                <a:ea typeface="Arial"/>
                <a:cs typeface="Arial"/>
                <a:sym typeface="Arial"/>
              </a:rPr>
              <a:t>Cơ</a:t>
            </a:r>
            <a:r>
              <a:rPr lang="en-US" sz="32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latin typeface="+mj-lt"/>
                <a:ea typeface="Arial"/>
                <a:cs typeface="Arial"/>
                <a:sym typeface="Arial"/>
              </a:rPr>
              <a:t>sở</a:t>
            </a:r>
            <a:r>
              <a:rPr lang="en-US" sz="32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latin typeface="+mj-lt"/>
                <a:ea typeface="Arial"/>
                <a:cs typeface="Arial"/>
                <a:sym typeface="Arial"/>
              </a:rPr>
              <a:t>lý</a:t>
            </a:r>
            <a:r>
              <a:rPr lang="en-US" sz="32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latin typeface="+mj-lt"/>
                <a:ea typeface="Arial"/>
                <a:cs typeface="Arial"/>
                <a:sym typeface="Arial"/>
              </a:rPr>
              <a:t>thuyết</a:t>
            </a:r>
            <a:endParaRPr sz="320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"/>
          <p:cNvSpPr txBox="1">
            <a:spLocks noGrp="1"/>
          </p:cNvSpPr>
          <p:nvPr>
            <p:ph type="body" idx="1"/>
          </p:nvPr>
        </p:nvSpPr>
        <p:spPr>
          <a:xfrm>
            <a:off x="509451" y="2259874"/>
            <a:ext cx="11129555" cy="4493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0" lvl="0" indent="-685800" algn="just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chemeClr val="tx1"/>
                </a:solidFill>
                <a:latin typeface="+mn-lt"/>
              </a:rPr>
              <a:t>Thương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mại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điện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tử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tại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Việt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Nam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là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một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thị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trường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rất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phát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triển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đầy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tiềm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năng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cũng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như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cạnh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tranh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gay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gắt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với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các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doanh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nghiệp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trong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và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ngoài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nước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.</a:t>
            </a:r>
            <a:endParaRPr sz="2400" dirty="0">
              <a:solidFill>
                <a:schemeClr val="tx1"/>
              </a:solidFill>
              <a:latin typeface="+mn-lt"/>
            </a:endParaRPr>
          </a:p>
          <a:p>
            <a:pPr marL="685800" lvl="0" indent="-685800" algn="just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chemeClr val="tx1"/>
                </a:solidFill>
                <a:latin typeface="+mn-lt"/>
              </a:rPr>
              <a:t>Trong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bối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cảnh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của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thời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đại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số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nắm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bắt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được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tâm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lý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nhu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cầu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của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người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tiêu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dùng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nhóm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đã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quyết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định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chọn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đề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tài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Xây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dựng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 website 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bán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thực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phẩm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dựa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trên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các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tính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năng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cơ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bản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của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các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trang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thương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mại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điện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tử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lớn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.</a:t>
            </a:r>
            <a:br>
              <a:rPr lang="en-US" sz="2000" dirty="0">
                <a:solidFill>
                  <a:schemeClr val="tx1"/>
                </a:solidFill>
                <a:latin typeface="+mn-lt"/>
              </a:rPr>
            </a:br>
            <a:endParaRPr sz="2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69" name="Google Shape;269;p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5" name="Google Shape;267;p2"/>
          <p:cNvSpPr txBox="1">
            <a:spLocks/>
          </p:cNvSpPr>
          <p:nvPr/>
        </p:nvSpPr>
        <p:spPr>
          <a:xfrm>
            <a:off x="744581" y="1063416"/>
            <a:ext cx="8761413" cy="791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600"/>
              <a:buFont typeface="Arial"/>
              <a:buNone/>
            </a:pPr>
            <a:r>
              <a:rPr lang="en-US" sz="3200" dirty="0" err="1">
                <a:latin typeface="+mj-lt"/>
                <a:ea typeface="Arial"/>
                <a:cs typeface="Arial"/>
                <a:sym typeface="Arial"/>
              </a:rPr>
              <a:t>Lý</a:t>
            </a:r>
            <a:r>
              <a:rPr lang="en-US" sz="3200" dirty="0">
                <a:latin typeface="+mj-lt"/>
                <a:ea typeface="Arial"/>
                <a:cs typeface="Arial"/>
                <a:sym typeface="Arial"/>
              </a:rPr>
              <a:t> do </a:t>
            </a:r>
            <a:r>
              <a:rPr lang="en-US" sz="3200" dirty="0" err="1">
                <a:latin typeface="+mj-lt"/>
                <a:ea typeface="Arial"/>
                <a:cs typeface="Arial"/>
                <a:sym typeface="Arial"/>
              </a:rPr>
              <a:t>chọn</a:t>
            </a:r>
            <a:r>
              <a:rPr lang="en-US" sz="32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latin typeface="+mj-lt"/>
                <a:ea typeface="Arial"/>
                <a:cs typeface="Arial"/>
                <a:sym typeface="Arial"/>
              </a:rPr>
              <a:t>đề</a:t>
            </a:r>
            <a:r>
              <a:rPr lang="en-US" sz="32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latin typeface="+mj-lt"/>
                <a:ea typeface="Arial"/>
                <a:cs typeface="Arial"/>
                <a:sym typeface="Arial"/>
              </a:rPr>
              <a:t>tài</a:t>
            </a:r>
            <a:endParaRPr lang="vi-VN" sz="3200" dirty="0">
              <a:latin typeface="+mj-lt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928" y="679572"/>
            <a:ext cx="8761413" cy="706964"/>
          </a:xfrm>
        </p:spPr>
        <p:txBody>
          <a:bodyPr/>
          <a:lstStyle/>
          <a:p>
            <a:r>
              <a:rPr lang="en-US" sz="3200" dirty="0" err="1">
                <a:latin typeface="+mj-lt"/>
              </a:rPr>
              <a:t>Khảo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sát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thực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trạng</a:t>
            </a:r>
            <a:endParaRPr lang="en-US" sz="3200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4507595" y="4786417"/>
            <a:ext cx="2593422" cy="1178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8465779" y="4786417"/>
            <a:ext cx="2863555" cy="1178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F5865B-F110-485F-BE7E-E8A1FF462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28" y="2808398"/>
            <a:ext cx="3373315" cy="8077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A66816-A016-41E6-9F7F-ED83A0C00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9892" y="2600774"/>
            <a:ext cx="2192215" cy="1237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35E380-1B18-4D76-94F6-0E197FAF6D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7756" y="2566734"/>
            <a:ext cx="3501543" cy="1282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CB3577-A706-41C4-875D-6415C2AC66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531" y="4761364"/>
            <a:ext cx="2149302" cy="12281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408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38" y="614262"/>
            <a:ext cx="8761413" cy="706964"/>
          </a:xfrm>
        </p:spPr>
        <p:txBody>
          <a:bodyPr/>
          <a:lstStyle/>
          <a:p>
            <a:r>
              <a:rPr lang="en-US" sz="3200" dirty="0" err="1">
                <a:latin typeface="+mj-lt"/>
              </a:rPr>
              <a:t>Hướng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thiết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kế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và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xây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dựng</a:t>
            </a:r>
            <a:endParaRPr lang="en-US" sz="3200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33303" y="2508068"/>
            <a:ext cx="9714636" cy="4167051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chemeClr val="tx1"/>
                </a:solidFill>
                <a:latin typeface="+mn-lt"/>
              </a:rPr>
              <a:t>Thiết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kế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giao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diện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dễ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nhìn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bắt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mắt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và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hài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hòa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và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dễ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sử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dụng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Trang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chủ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(Home).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Trang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đăng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nhập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đăng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ký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chemeClr val="tx1"/>
                </a:solidFill>
                <a:latin typeface="+mn-lt"/>
              </a:rPr>
              <a:t>Thông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tin chi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tiết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sản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phẩm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Trang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giỏ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hàng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thanh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toán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Trang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đổi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mật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khẩu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quên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mật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khẩu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chemeClr val="tx1"/>
                </a:solidFill>
                <a:latin typeface="+mn-lt"/>
              </a:rPr>
              <a:t>Trang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quản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lý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của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admin: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sản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phẩm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người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dùng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đơn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hàng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15927" y="4129928"/>
            <a:ext cx="1502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+mn-lt"/>
              </a:rPr>
              <a:t>Frontend: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1255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38726" y="1933303"/>
            <a:ext cx="9734718" cy="4807131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chemeClr val="tx1"/>
                </a:solidFill>
                <a:latin typeface="+mn-lt"/>
              </a:rPr>
              <a:t>Đăng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ký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/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đăng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nhập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hệ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thống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chemeClr val="tx1"/>
                </a:solidFill>
                <a:latin typeface="+mn-lt"/>
              </a:rPr>
              <a:t>Quên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mật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khẩu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đổi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mật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khẩu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chemeClr val="tx1"/>
                </a:solidFill>
                <a:latin typeface="+mn-lt"/>
              </a:rPr>
              <a:t>Tìm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kiếm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sản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phẩm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chemeClr val="tx1"/>
                </a:solidFill>
                <a:latin typeface="+mn-lt"/>
              </a:rPr>
              <a:t>Thông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tin chi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tiết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của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sản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phẩm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chemeClr val="tx1"/>
                </a:solidFill>
                <a:latin typeface="+mn-lt"/>
              </a:rPr>
              <a:t>Giỏ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hàng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: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thêm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cập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nhật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xóa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sản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phẩm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Thanh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toán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đơn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hang.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chemeClr val="tx1"/>
                </a:solidFill>
                <a:latin typeface="+mn-lt"/>
              </a:rPr>
              <a:t>Gửi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mail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xác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nhận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sau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khi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đặt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hàng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chemeClr val="tx1"/>
                </a:solidFill>
                <a:latin typeface="+mn-lt"/>
              </a:rPr>
              <a:t>Tính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năng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quản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lý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của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admin,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thống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kê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sản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phẩm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70054" y="4106035"/>
            <a:ext cx="1468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+mn-lt"/>
              </a:rPr>
              <a:t>Backend</a:t>
            </a:r>
            <a:r>
              <a:rPr lang="en-US" sz="2400" dirty="0">
                <a:latin typeface="+mn-lt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78288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619" y="679572"/>
            <a:ext cx="8761413" cy="706964"/>
          </a:xfrm>
        </p:spPr>
        <p:txBody>
          <a:bodyPr/>
          <a:lstStyle/>
          <a:p>
            <a:r>
              <a:rPr lang="en-US" sz="3200" dirty="0" err="1">
                <a:latin typeface="+mj-lt"/>
              </a:rPr>
              <a:t>Mô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hình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kiến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trúc</a:t>
            </a:r>
            <a:r>
              <a:rPr lang="en-US" sz="3200" dirty="0">
                <a:latin typeface="+mj-lt"/>
              </a:rPr>
              <a:t> web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290244" y="2568382"/>
            <a:ext cx="5611512" cy="3548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797242" y="6379512"/>
            <a:ext cx="27895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tx1"/>
                </a:solidFill>
              </a:rPr>
              <a:t>Mô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hình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kiến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trúc</a:t>
            </a:r>
            <a:r>
              <a:rPr lang="en-US" sz="2000" dirty="0">
                <a:solidFill>
                  <a:schemeClr val="tx1"/>
                </a:solidFill>
              </a:rPr>
              <a:t> MVC</a:t>
            </a:r>
          </a:p>
        </p:txBody>
      </p:sp>
    </p:spTree>
    <p:extLst>
      <p:ext uri="{BB962C8B-B14F-4D97-AF65-F5344CB8AC3E}">
        <p14:creationId xmlns:p14="http://schemas.microsoft.com/office/powerpoint/2010/main" val="87703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"/>
          <p:cNvSpPr txBox="1">
            <a:spLocks noGrp="1"/>
          </p:cNvSpPr>
          <p:nvPr>
            <p:ph type="title"/>
          </p:nvPr>
        </p:nvSpPr>
        <p:spPr>
          <a:xfrm>
            <a:off x="723879" y="630182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</a:pPr>
            <a:r>
              <a:rPr lang="en-US" sz="3200" dirty="0" err="1">
                <a:latin typeface="+mj-lt"/>
                <a:ea typeface="Arial"/>
                <a:cs typeface="Arial"/>
                <a:sym typeface="Arial"/>
              </a:rPr>
              <a:t>Các</a:t>
            </a:r>
            <a:r>
              <a:rPr lang="en-US" sz="32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latin typeface="+mj-lt"/>
                <a:ea typeface="Arial"/>
                <a:cs typeface="Arial"/>
                <a:sym typeface="Arial"/>
              </a:rPr>
              <a:t>công</a:t>
            </a:r>
            <a:r>
              <a:rPr lang="en-US" sz="32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latin typeface="+mj-lt"/>
                <a:ea typeface="Arial"/>
                <a:cs typeface="Arial"/>
                <a:sym typeface="Arial"/>
              </a:rPr>
              <a:t>nghệ</a:t>
            </a:r>
            <a:r>
              <a:rPr lang="en-US" sz="32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latin typeface="+mj-lt"/>
                <a:ea typeface="Arial"/>
                <a:cs typeface="Arial"/>
                <a:sym typeface="Arial"/>
              </a:rPr>
              <a:t>sử</a:t>
            </a:r>
            <a:r>
              <a:rPr lang="en-US" sz="32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latin typeface="+mj-lt"/>
                <a:ea typeface="Arial"/>
                <a:cs typeface="Arial"/>
                <a:sym typeface="Arial"/>
              </a:rPr>
              <a:t>dụng</a:t>
            </a:r>
            <a:endParaRPr sz="3200" dirty="0"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44214" y="2457215"/>
            <a:ext cx="2197925" cy="19435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6" name="Google Shape;27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33319" y="2629054"/>
            <a:ext cx="3130015" cy="1599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7" name="Google Shape;27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62344" y="5023682"/>
            <a:ext cx="2791185" cy="1499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8" name="Google Shape;278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58163" y="5023683"/>
            <a:ext cx="3655645" cy="1499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9" name="Google Shape;279;p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4515" y="2598763"/>
            <a:ext cx="2918587" cy="1599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on Boardroom">
  <a:themeElements>
    <a:clrScheme name="Ion Boardroom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</TotalTime>
  <Words>671</Words>
  <Application>Microsoft Office PowerPoint</Application>
  <PresentationFormat>Widescreen</PresentationFormat>
  <Paragraphs>126</Paragraphs>
  <Slides>35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Century Gothic</vt:lpstr>
      <vt:lpstr>Calibri</vt:lpstr>
      <vt:lpstr>Noto Sans Symbols</vt:lpstr>
      <vt:lpstr>Wingdings</vt:lpstr>
      <vt:lpstr>Maven Pro</vt:lpstr>
      <vt:lpstr>Arial</vt:lpstr>
      <vt:lpstr>Times New Roman</vt:lpstr>
      <vt:lpstr>Ion Boardroom</vt:lpstr>
      <vt:lpstr>Trường Đại học Sư phạm kỹ thuật TP.HCM Khoa Đào tạo Chất lượng cao</vt:lpstr>
      <vt:lpstr>PowerPoint Presentation</vt:lpstr>
      <vt:lpstr>Nội dung báo cáo</vt:lpstr>
      <vt:lpstr>Phần 1: Cơ sở lý thuyết</vt:lpstr>
      <vt:lpstr>Khảo sát thực trạng</vt:lpstr>
      <vt:lpstr>Hướng thiết kế và xây dựng</vt:lpstr>
      <vt:lpstr>PowerPoint Presentation</vt:lpstr>
      <vt:lpstr>Mô hình kiến trúc web</vt:lpstr>
      <vt:lpstr>Các công nghệ sử dụng</vt:lpstr>
      <vt:lpstr>Phần 2: Phân tích, thiết kế</vt:lpstr>
      <vt:lpstr>Thiết kế giao diện</vt:lpstr>
      <vt:lpstr>Trang chủ</vt:lpstr>
      <vt:lpstr>Sản phẩm</vt:lpstr>
      <vt:lpstr>Chân trang</vt:lpstr>
      <vt:lpstr>Trang đăng nhập</vt:lpstr>
      <vt:lpstr>Trang đăng ký</vt:lpstr>
      <vt:lpstr>Trang quên mật khẩu</vt:lpstr>
      <vt:lpstr>Trang quên mật khẩu</vt:lpstr>
      <vt:lpstr>Trang đổi mật khẩu</vt:lpstr>
      <vt:lpstr>Trang quên mật khẩu</vt:lpstr>
      <vt:lpstr>Trang chi tiết sản phẩm</vt:lpstr>
      <vt:lpstr>Trang giỏ hàng</vt:lpstr>
      <vt:lpstr>Phần thanh toán giao hàng</vt:lpstr>
      <vt:lpstr>Gửi mail</vt:lpstr>
      <vt:lpstr>Trang quản lý</vt:lpstr>
      <vt:lpstr>Quản lý sản phẩm</vt:lpstr>
      <vt:lpstr>Quản lý sản phẩm</vt:lpstr>
      <vt:lpstr>Quản lý đơn hàng</vt:lpstr>
      <vt:lpstr>Quản lý người dùng</vt:lpstr>
      <vt:lpstr>Quản lý người dùng</vt:lpstr>
      <vt:lpstr>Xây dựng backend</vt:lpstr>
      <vt:lpstr>Phần 3: Thực nghiệm, đánh giá</vt:lpstr>
      <vt:lpstr>Phần 4: Tổng kết</vt:lpstr>
      <vt:lpstr>Hướng phát triển:</vt:lpstr>
      <vt:lpstr>THANKS FOR WATCHING AND LISTENING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Trường Đại học Sư phạm kỹ thuật TP.HCM Khoa Đào tạo Chất lượng cao</dc:title>
  <dc:creator>HuyBeo</dc:creator>
  <cp:lastModifiedBy>Duong Diep Thai</cp:lastModifiedBy>
  <cp:revision>71</cp:revision>
  <dcterms:created xsi:type="dcterms:W3CDTF">2021-10-23T06:55:46Z</dcterms:created>
  <dcterms:modified xsi:type="dcterms:W3CDTF">2021-12-10T15:23:25Z</dcterms:modified>
</cp:coreProperties>
</file>